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5" d="100"/>
          <a:sy n="75" d="100"/>
        </p:scale>
        <p:origin x="-1866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5109-4079-4958-BF8C-6E5EEB149B53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76C3-304A-4697-905A-D5556B5FB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5109-4079-4958-BF8C-6E5EEB149B53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76C3-304A-4697-905A-D5556B5FB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5109-4079-4958-BF8C-6E5EEB149B53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76C3-304A-4697-905A-D5556B5FB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3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5109-4079-4958-BF8C-6E5EEB149B53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76C3-304A-4697-905A-D5556B5FB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8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5109-4079-4958-BF8C-6E5EEB149B53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76C3-304A-4697-905A-D5556B5FB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5109-4079-4958-BF8C-6E5EEB149B53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76C3-304A-4697-905A-D5556B5FB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8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5109-4079-4958-BF8C-6E5EEB149B53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76C3-304A-4697-905A-D5556B5FB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9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5109-4079-4958-BF8C-6E5EEB149B53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76C3-304A-4697-905A-D5556B5FB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0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5109-4079-4958-BF8C-6E5EEB149B53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76C3-304A-4697-905A-D5556B5FB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5109-4079-4958-BF8C-6E5EEB149B53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76C3-304A-4697-905A-D5556B5FB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7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5109-4079-4958-BF8C-6E5EEB149B53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76C3-304A-4697-905A-D5556B5FB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6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5109-4079-4958-BF8C-6E5EEB149B53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976C3-304A-4697-905A-D5556B5FB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3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6" y="0"/>
            <a:ext cx="10058400" cy="67135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7280" y="5408023"/>
            <a:ext cx="10071463" cy="130628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Premise</a:t>
            </a:r>
            <a:r>
              <a:rPr lang="en-US" sz="2800" b="1" dirty="0">
                <a:solidFill>
                  <a:srgbClr val="002060"/>
                </a:solidFill>
              </a:rPr>
              <a:t>s</a:t>
            </a:r>
            <a:r>
              <a:rPr lang="en-GB" sz="2800" b="1" dirty="0" smtClean="0">
                <a:solidFill>
                  <a:srgbClr val="002060"/>
                </a:solidFill>
              </a:rPr>
              <a:t> Renting</a:t>
            </a:r>
            <a:r>
              <a:rPr lang="en-US" sz="2800" b="1" dirty="0" smtClean="0">
                <a:solidFill>
                  <a:srgbClr val="002060"/>
                </a:solidFill>
              </a:rPr>
              <a:t>/</a:t>
            </a:r>
            <a:r>
              <a:rPr lang="en-GB" sz="2800" b="1" dirty="0" smtClean="0">
                <a:solidFill>
                  <a:srgbClr val="002060"/>
                </a:solidFill>
              </a:rPr>
              <a:t>Leasing to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</a:rPr>
              <a:t>locate the TSU </a:t>
            </a:r>
            <a:r>
              <a:rPr lang="en-US" sz="2800" b="1" dirty="0">
                <a:solidFill>
                  <a:srgbClr val="002060"/>
                </a:solidFill>
              </a:rPr>
              <a:t>School of Innovation, Economics and Management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4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453" t="25982" r="41533" b="5625"/>
          <a:stretch/>
        </p:blipFill>
        <p:spPr>
          <a:xfrm>
            <a:off x="4075611" y="1175658"/>
            <a:ext cx="7027817" cy="5003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2962" y="313509"/>
            <a:ext cx="3173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Location of the building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53851" y="2032140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Place of Tomsk’s foundation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14532" y="369679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Tomsk Region Administration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4532" y="4454434"/>
            <a:ext cx="231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The proposed building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14532" y="2732203"/>
            <a:ext cx="277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Big </a:t>
            </a:r>
            <a:r>
              <a:rPr lang="en-US" b="1" dirty="0" smtClean="0"/>
              <a:t>Concert Hall </a:t>
            </a:r>
            <a:r>
              <a:rPr lang="en-US" b="1" dirty="0"/>
              <a:t>of </a:t>
            </a:r>
            <a:r>
              <a:rPr lang="en-US" b="1" dirty="0" smtClean="0"/>
              <a:t>Tomsk </a:t>
            </a:r>
            <a:r>
              <a:rPr lang="en-US" b="1" dirty="0"/>
              <a:t>Philharmonic</a:t>
            </a:r>
          </a:p>
        </p:txBody>
      </p:sp>
      <p:cxnSp>
        <p:nvCxnSpPr>
          <p:cNvPr id="11" name="Прямая соединительная линия 10"/>
          <p:cNvCxnSpPr>
            <a:stCxn id="6" idx="3"/>
          </p:cNvCxnSpPr>
          <p:nvPr/>
        </p:nvCxnSpPr>
        <p:spPr>
          <a:xfrm>
            <a:off x="3802708" y="2216806"/>
            <a:ext cx="45621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41061" y="3378534"/>
            <a:ext cx="36360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41061" y="3997877"/>
            <a:ext cx="2237225" cy="22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41061" y="4625730"/>
            <a:ext cx="3778642" cy="13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7429500" y="4305300"/>
            <a:ext cx="254000" cy="457200"/>
          </a:xfrm>
          <a:custGeom>
            <a:avLst/>
            <a:gdLst>
              <a:gd name="connsiteX0" fmla="*/ 139700 w 254000"/>
              <a:gd name="connsiteY0" fmla="*/ 0 h 457200"/>
              <a:gd name="connsiteX1" fmla="*/ 254000 w 254000"/>
              <a:gd name="connsiteY1" fmla="*/ 38100 h 457200"/>
              <a:gd name="connsiteX2" fmla="*/ 127000 w 254000"/>
              <a:gd name="connsiteY2" fmla="*/ 457200 h 457200"/>
              <a:gd name="connsiteX3" fmla="*/ 0 w 254000"/>
              <a:gd name="connsiteY3" fmla="*/ 419100 h 457200"/>
              <a:gd name="connsiteX4" fmla="*/ 139700 w 2540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0" h="457200">
                <a:moveTo>
                  <a:pt x="139700" y="0"/>
                </a:moveTo>
                <a:lnTo>
                  <a:pt x="254000" y="38100"/>
                </a:lnTo>
                <a:lnTo>
                  <a:pt x="127000" y="457200"/>
                </a:lnTo>
                <a:lnTo>
                  <a:pt x="0" y="419100"/>
                </a:lnTo>
                <a:lnTo>
                  <a:pt x="13970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1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t="8325" r="253" b="18270"/>
          <a:stretch/>
        </p:blipFill>
        <p:spPr>
          <a:xfrm>
            <a:off x="1250184" y="177800"/>
            <a:ext cx="10058400" cy="492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0184" y="5207000"/>
            <a:ext cx="397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Characteristics of the building</a:t>
            </a:r>
            <a:endParaRPr lang="ru-RU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97296" y="5262433"/>
            <a:ext cx="7189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Year of construction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2012</a:t>
            </a:r>
          </a:p>
          <a:p>
            <a:r>
              <a:rPr lang="en-GB" b="1" dirty="0"/>
              <a:t>Dimensions</a:t>
            </a:r>
            <a:r>
              <a:rPr lang="ru-RU" b="1" dirty="0" smtClean="0"/>
              <a:t>		</a:t>
            </a:r>
            <a:r>
              <a:rPr lang="ru-RU" b="1" dirty="0" smtClean="0">
                <a:solidFill>
                  <a:srgbClr val="FF0000"/>
                </a:solidFill>
              </a:rPr>
              <a:t>70 </a:t>
            </a:r>
            <a:r>
              <a:rPr lang="en-GB" b="1" dirty="0">
                <a:solidFill>
                  <a:srgbClr val="FF0000"/>
                </a:solidFill>
              </a:rPr>
              <a:t>x</a:t>
            </a:r>
            <a:r>
              <a:rPr lang="ru-RU" b="1" dirty="0" smtClean="0">
                <a:solidFill>
                  <a:srgbClr val="FF0000"/>
                </a:solidFill>
              </a:rPr>
              <a:t> 20</a:t>
            </a:r>
            <a:r>
              <a:rPr lang="ru-RU" b="1" dirty="0" smtClean="0"/>
              <a:t> </a:t>
            </a:r>
            <a:r>
              <a:rPr lang="en-GB" b="1" dirty="0" smtClean="0"/>
              <a:t>meters</a:t>
            </a:r>
            <a:endParaRPr lang="ru-RU" b="1" dirty="0" smtClean="0"/>
          </a:p>
          <a:p>
            <a:r>
              <a:rPr lang="en-GB" b="1" dirty="0" smtClean="0"/>
              <a:t>Floor area</a:t>
            </a:r>
            <a:r>
              <a:rPr lang="ru-RU" b="1" dirty="0" smtClean="0"/>
              <a:t>		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en-GB" b="1" dirty="0" smtClean="0">
                <a:solidFill>
                  <a:srgbClr val="FF0000"/>
                </a:solidFill>
              </a:rPr>
              <a:t>,</a:t>
            </a:r>
            <a:r>
              <a:rPr lang="ru-RU" b="1" dirty="0" smtClean="0">
                <a:solidFill>
                  <a:srgbClr val="FF0000"/>
                </a:solidFill>
              </a:rPr>
              <a:t>400 </a:t>
            </a:r>
            <a:r>
              <a:rPr lang="en-GB" b="1" dirty="0" smtClean="0">
                <a:solidFill>
                  <a:srgbClr val="FF0000"/>
                </a:solidFill>
              </a:rPr>
              <a:t>m</a:t>
            </a:r>
            <a:r>
              <a:rPr lang="ru-RU" b="1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GB" b="1" dirty="0"/>
              <a:t>N</a:t>
            </a:r>
            <a:r>
              <a:rPr lang="en-GB" b="1" dirty="0" smtClean="0"/>
              <a:t>umber </a:t>
            </a:r>
            <a:r>
              <a:rPr lang="en-GB" b="1" dirty="0"/>
              <a:t>of storeys</a:t>
            </a:r>
            <a:r>
              <a:rPr lang="ru-RU" b="1" dirty="0" smtClean="0"/>
              <a:t>		</a:t>
            </a:r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b="1" dirty="0" smtClean="0"/>
              <a:t> (</a:t>
            </a:r>
            <a:r>
              <a:rPr lang="en-GB" b="1" dirty="0" smtClean="0"/>
              <a:t>including ground floor and mansard </a:t>
            </a:r>
            <a:r>
              <a:rPr lang="en-GB" b="1" dirty="0"/>
              <a:t>roof</a:t>
            </a:r>
            <a:r>
              <a:rPr lang="ru-RU" b="1" dirty="0" smtClean="0"/>
              <a:t>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8689" y="5816431"/>
            <a:ext cx="2855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Total area</a:t>
            </a:r>
            <a:r>
              <a:rPr lang="ru-RU" b="1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5</a:t>
            </a:r>
            <a:r>
              <a:rPr lang="en-GB" b="1" dirty="0" smtClean="0">
                <a:solidFill>
                  <a:srgbClr val="FF0000"/>
                </a:solidFill>
              </a:rPr>
              <a:t>,</a:t>
            </a:r>
            <a:r>
              <a:rPr lang="ru-RU" b="1" dirty="0" smtClean="0">
                <a:solidFill>
                  <a:srgbClr val="FF0000"/>
                </a:solidFill>
              </a:rPr>
              <a:t>600</a:t>
            </a:r>
            <a:r>
              <a:rPr lang="ru-RU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m</a:t>
            </a:r>
            <a:r>
              <a:rPr lang="ru-RU" b="1" baseline="30000" dirty="0" smtClean="0">
                <a:solidFill>
                  <a:srgbClr val="FF0000"/>
                </a:solidFill>
              </a:rPr>
              <a:t>2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882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94" y="317500"/>
            <a:ext cx="921019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5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ssets.dornob.com/wp-content/uploads/2009/02/transforming-colorful-office-interior-furni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" y="128984"/>
            <a:ext cx="44577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egpartitions.com/operable-walls/data/images/operable_wal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110548"/>
            <a:ext cx="25336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otusdoors.com.au/thumb/700x400/stretch/files/image/100-Series-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4" y="2747603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vantisystemsusa.com/wp-content/uploads/2014/01/pd-movere-timber-operabl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49" y="112930"/>
            <a:ext cx="3375025" cy="253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86" y="4741762"/>
            <a:ext cx="445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construction </a:t>
            </a:r>
            <a:r>
              <a:rPr lang="en-US" b="1" dirty="0" smtClean="0"/>
              <a:t>of the building is </a:t>
            </a:r>
            <a:r>
              <a:rPr lang="en-US" b="1" dirty="0"/>
              <a:t>favorable for </a:t>
            </a:r>
            <a:r>
              <a:rPr lang="en-US" b="1" dirty="0" smtClean="0"/>
              <a:t>the development </a:t>
            </a:r>
            <a:r>
              <a:rPr lang="en-US" b="1" dirty="0"/>
              <a:t>of modern </a:t>
            </a:r>
            <a:r>
              <a:rPr lang="en-US" b="1" dirty="0" smtClean="0"/>
              <a:t>transformable</a:t>
            </a:r>
            <a:r>
              <a:rPr lang="ru-RU" b="1" dirty="0" smtClean="0"/>
              <a:t> </a:t>
            </a:r>
            <a:r>
              <a:rPr lang="en-US" b="1" dirty="0" smtClean="0"/>
              <a:t>educational </a:t>
            </a:r>
            <a:r>
              <a:rPr lang="en-US" b="1" dirty="0"/>
              <a:t>spaces </a:t>
            </a:r>
            <a:r>
              <a:rPr lang="en-US" b="1" dirty="0" smtClean="0"/>
              <a:t>with </a:t>
            </a:r>
            <a:r>
              <a:rPr lang="en-US" b="1" dirty="0"/>
              <a:t>the use of mobile walls of various </a:t>
            </a:r>
            <a:r>
              <a:rPr lang="en-US" b="1" dirty="0" smtClean="0"/>
              <a:t>types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0184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69</Words>
  <Application>Microsoft Office PowerPoint</Application>
  <PresentationFormat>Произвольный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Пользователь</cp:lastModifiedBy>
  <cp:revision>14</cp:revision>
  <dcterms:created xsi:type="dcterms:W3CDTF">2015-12-27T15:40:36Z</dcterms:created>
  <dcterms:modified xsi:type="dcterms:W3CDTF">2016-02-18T14:50:53Z</dcterms:modified>
</cp:coreProperties>
</file>